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74" autoAdjust="0"/>
  </p:normalViewPr>
  <p:slideViewPr>
    <p:cSldViewPr snapToGrid="0">
      <p:cViewPr varScale="1">
        <p:scale>
          <a:sx n="46" d="100"/>
          <a:sy n="46" d="100"/>
        </p:scale>
        <p:origin x="-91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DA1D3-B09D-4FAB-BC2E-817363137A5E}" type="datetimeFigureOut">
              <a:rPr lang="cs-CZ" smtClean="0"/>
              <a:t>01.10.2023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44F4B-32B5-45E9-9B58-5135339BA2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418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pokles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fin.prostředků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důvodů prodělečného kongresu 2022 v Pardubicích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2022 jsme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vybrali na </a:t>
            </a:r>
            <a:r>
              <a:rPr lang="cs-CZ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UKo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které si UEA dosud nestrhli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 v roce 2023 IKUE /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Šváček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cs-CZ" sz="1200" b="1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Čistý majetek = Finanční prostředky + Pohled. - Závazky - Účelové prostředky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Inventář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Nábytek muzea, regály v archivu, počítače, tiskárny, projektor, skenery,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 licence, externí disky, NAS - vše v ceně pořízení (bez knih a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ost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mat. v </a:t>
            </a:r>
            <a:r>
              <a:rPr lang="cs-CZ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Libroservu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44F4B-32B5-45E9-9B58-5135339BA27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194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2 </a:t>
            </a:r>
            <a:r>
              <a:rPr lang="cs-CZ" dirty="0" err="1" smtClean="0"/>
              <a:t>minutoj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memoro</a:t>
            </a: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Nesoulad v počtu a meziročních přírůstcích a úbytcích je způsoben „reaktivací“ členů, kteří se po předchozím neplacení příspěvků vrací.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44F4B-32B5-45E9-9B58-5135339BA27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046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44F4B-32B5-45E9-9B58-5135339BA27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04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44F4B-32B5-45E9-9B58-5135339BA27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04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BBAFB6A-A0C8-F68A-2D1B-065FC17948D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D3370A56-8345-0AB0-F136-32A65E2037C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DE442598-C866-50DB-F773-CEE90F9DF7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63713A-D30D-4DA2-AF25-5180BA37BF14}" type="datetime1">
              <a:rPr lang="cs-CZ"/>
              <a:pPr lvl="0"/>
              <a:t>01.10.2023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6C2BBF8-81AE-865A-62D5-EEF615AC53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FBCDC17-ACC1-0355-D537-A59768400C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4657F7-C2DE-4B26-88FA-2DCDE563DF2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30095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DC73DC1-4D02-4BDB-E942-6DBC08C287E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1078D9B0-4BAB-D899-EDB0-13F1713421F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9EDB18F-0DBC-E9E2-EB6F-C1146332DA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9B6144-9A67-4383-BBF4-55A237003AFE}" type="datetime1">
              <a:rPr lang="cs-CZ"/>
              <a:pPr lvl="0"/>
              <a:t>01.10.2023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733DAC3-38DB-13E4-1225-C49081C93C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E6136F91-49D9-6FAA-A628-EC0727252C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C1DBED-AD7B-42EE-85EA-1D3B596AC4F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71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F233A165-B2F3-B280-DD7D-D00EC9F3720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F12130E4-7CE6-2A64-24ED-29995ED566F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3BCB6DD-81B4-D452-AADB-5AE729145F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4EEE72-C400-4275-A4B9-CC6E1833EF19}" type="datetime1">
              <a:rPr lang="cs-CZ"/>
              <a:pPr lvl="0"/>
              <a:t>01.10.2023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FE275D1C-ACC0-1B3B-07FB-0DBBAA1D2D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0FD0F8ED-37FA-8D19-23A6-1E44C09242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B7548D-C9D5-4A6F-83A9-7D1EB84247E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73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F00F655-8C25-F0FC-10C5-1FBA99E430F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90358C6-F1DE-384B-2908-D1374ADC483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2218A6D4-3B17-38A5-3DE9-25E87B68B9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BFC892-ABFD-4037-B4BE-3B82F49594A9}" type="datetime1">
              <a:rPr lang="cs-CZ"/>
              <a:pPr lvl="0"/>
              <a:t>01.10.2023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37DB07E-D89B-8B45-E4A2-71F840D6A0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35DE1FD3-F511-0434-36EC-6A9BF8C675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C2DDF2-FA73-4524-9B37-3C509A40C77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93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31CE97B-6D8D-AB06-AE50-7FD067781E1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0C197AA-5DBB-B7FE-FBC2-55103C4AF54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5938C895-69E2-C885-E02D-A159B1EFC0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90AE9C-1FDA-4609-ACAD-FA821EDB059E}" type="datetime1">
              <a:rPr lang="cs-CZ"/>
              <a:pPr lvl="0"/>
              <a:t>01.10.2023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509BE3D0-1319-B3F5-B199-D614FA08BA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B96CC01-38DC-C3CD-7550-26347A044B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949850-8E42-458F-973F-190D5D3C222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53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966D54F-A194-F8D3-694E-CBB6439DA0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239DAC8-5560-57AF-DF7C-CCF9C881D53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7102AF43-765D-E07D-080E-55F54F693DF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9587170A-CB00-57BB-01C8-4697D45274D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FB8585-F6D1-4D4D-BEFF-A1911E77EF4F}" type="datetime1">
              <a:rPr lang="cs-CZ"/>
              <a:pPr lvl="0"/>
              <a:t>01.10.2023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1E43E4D1-EE71-BE1E-B43D-0D3F10E58F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0470B05-907D-E573-EDBC-3D26A8EF0F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876B6B-1910-4276-97B8-EBEDEA00257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33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2C8AD35-159A-E869-7A2C-BF328F4D36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B1738E37-44C1-6261-0C23-1F9E57D4CD3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150BFF57-94D3-D42D-FBA4-8B45D8629EC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96764012-8A93-FF6B-B218-EBFC5C75DAA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23CE5DBE-69AC-68CE-D3C6-2D131281578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F97F02E9-510B-D119-615A-01835195E99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8ACA4F-34C5-4CE9-AB42-0547DB81A00D}" type="datetime1">
              <a:rPr lang="cs-CZ"/>
              <a:pPr lvl="0"/>
              <a:t>01.10.2023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6F82619B-6B67-1B45-C177-64AF3BAFB3B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8F3FC967-9708-57AD-E96E-28ED174F9A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9FCB3B-2196-48C0-BEC9-C1D36CF1BE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95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260DBAC-74CA-3DDA-FEE1-9F839696AD4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EB419DF9-5B73-DBCD-B31C-2A69EA5AA6C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28FFA5-268E-4A0A-8CDC-62ABAD25BC89}" type="datetime1">
              <a:rPr lang="cs-CZ"/>
              <a:pPr lvl="0"/>
              <a:t>01.10.2023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6B1F9D28-B869-EB67-C8C3-ACD448D4F4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510E1A45-3D7D-438D-F865-93EAD2592D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C71BFE-2AD4-4A39-A3AD-2185CB4B031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63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99607ADA-26BF-59E7-E6BC-937A76C7E2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341750-AFDD-4832-9880-C23E57A14118}" type="datetime1">
              <a:rPr lang="cs-CZ"/>
              <a:pPr lvl="0"/>
              <a:t>01.10.2023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89C37CF2-DD34-246D-FA5D-6878D5C6706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D2C05B7E-2EBF-D7DE-A8A4-69913B8FF15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BE74FF-23FA-4A00-8DFD-D1BD3683B7A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49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7877DB7-A30C-2933-7607-BDD1F9480D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730BED1-FEBD-FA2E-6AB7-6FAAC5AC772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7CEFA98-B269-89F4-6F1C-618D7059852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67E983A4-847B-43E4-40E2-F52044B55A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5FB056-2D93-4473-88CA-9A8E47981FD8}" type="datetime1">
              <a:rPr lang="cs-CZ"/>
              <a:pPr lvl="0"/>
              <a:t>01.10.2023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1CD29DAC-D82D-2F98-FB40-AD830F56CD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CD0F689-7297-6960-BF16-B0FEC0EF62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B92A6E-360E-4F14-A6E3-FD4B177E425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4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FB75F40-BD0E-F458-246F-667E04A02F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F02B284F-BC72-E382-C263-5AF5D48B93A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EFE621BD-5F9E-5A59-A6AE-2B51DD1FB0E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D505989D-346E-3508-2DB1-F2F526B219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677F98-2EB2-47DB-90A8-A13F00D7B36A}" type="datetime1">
              <a:rPr lang="cs-CZ"/>
              <a:pPr lvl="0"/>
              <a:t>01.10.2023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34B650FA-2812-A8B9-6AC9-7AB2133767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03931FE2-5C75-09C1-5ACE-A32ADFED88E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74B11B-E144-4E36-98A5-870E7975D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33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69570480-2006-489C-5E19-9B30DE23CC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F85C32DB-B573-87C1-6FC2-028350C5FB5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F27C6E0-E1B9-A4F6-2384-4BFBD59E993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EA93BD6-A7EE-4634-8F35-BF33071DB230}" type="datetime1">
              <a:rPr lang="cs-CZ"/>
              <a:pPr lvl="0"/>
              <a:t>01.10.2023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2E1DB69-22F3-F8E3-15FE-D9D3BCE4A17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A2AE0E0-A5C2-3545-6C27-3AC907DB8EC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9C7A154-9283-45E1-AFBE-5413A91F8C1F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475382B-2E9D-3ABE-2E38-BA6FACCA1AF6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F5E13EAC-C061-D7A0-BC1E-BB65B5A8B2A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42" y="0"/>
            <a:ext cx="10648059" cy="674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5">
            <a:extLst>
              <a:ext uri="{FF2B5EF4-FFF2-40B4-BE49-F238E27FC236}">
                <a16:creationId xmlns="" xmlns:a16="http://schemas.microsoft.com/office/drawing/2014/main" id="{B6AC8800-839E-D2B9-DF20-A4FA25411463}"/>
              </a:ext>
            </a:extLst>
          </p:cNvPr>
          <p:cNvSpPr txBox="1"/>
          <p:nvPr/>
        </p:nvSpPr>
        <p:spPr>
          <a:xfrm>
            <a:off x="3268211" y="4506154"/>
            <a:ext cx="5655582" cy="21852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1" i="0" u="none" strike="noStrike" kern="1200" cap="none" spc="0" baseline="0" dirty="0" err="1" smtClean="0">
                <a:solidFill>
                  <a:srgbClr val="249431"/>
                </a:solidFill>
                <a:uFillTx/>
                <a:latin typeface="Calibri"/>
              </a:rPr>
              <a:t>Konferenco</a:t>
            </a:r>
            <a:r>
              <a:rPr lang="cs-CZ" sz="3600" b="1" i="0" u="none" strike="noStrike" kern="1200" cap="none" spc="0" baseline="0" dirty="0" smtClean="0">
                <a:solidFill>
                  <a:srgbClr val="249431"/>
                </a:solidFill>
                <a:uFillTx/>
                <a:latin typeface="Calibri"/>
              </a:rPr>
              <a:t> </a:t>
            </a:r>
            <a:r>
              <a:rPr lang="cs-CZ" sz="3600" b="1" i="0" u="none" strike="noStrike" kern="1200" cap="none" spc="0" baseline="0" dirty="0">
                <a:solidFill>
                  <a:srgbClr val="249431"/>
                </a:solidFill>
                <a:uFillTx/>
                <a:latin typeface="Calibri"/>
              </a:rPr>
              <a:t>de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1" i="0" u="none" strike="noStrike" kern="1200" cap="none" spc="0" baseline="0" dirty="0">
                <a:solidFill>
                  <a:srgbClr val="249431"/>
                </a:solidFill>
                <a:uFillTx/>
                <a:latin typeface="Calibri"/>
              </a:rPr>
              <a:t>ĈEĤA ESPERANTO ASOCIO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600" b="1" i="0" u="none" strike="noStrike" kern="1200" cap="none" spc="0" baseline="0" dirty="0">
              <a:solidFill>
                <a:srgbClr val="249431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 dirty="0" smtClean="0">
                <a:solidFill>
                  <a:srgbClr val="249431"/>
                </a:solidFill>
                <a:uFillTx/>
                <a:latin typeface="Calibri"/>
              </a:rPr>
              <a:t>Prudká</a:t>
            </a:r>
            <a:endParaRPr lang="cs-CZ" sz="2400" b="1" i="0" u="none" strike="noStrike" kern="1200" cap="none" spc="0" baseline="0" dirty="0">
              <a:solidFill>
                <a:srgbClr val="249431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 dirty="0" smtClean="0">
                <a:solidFill>
                  <a:srgbClr val="249431"/>
                </a:solidFill>
                <a:uFillTx/>
                <a:latin typeface="Calibri"/>
              </a:rPr>
              <a:t>28.09.23 </a:t>
            </a:r>
            <a:r>
              <a:rPr lang="cs-CZ" sz="2400" b="1" i="0" u="none" strike="noStrike" kern="1200" cap="none" spc="0" baseline="0" dirty="0">
                <a:solidFill>
                  <a:srgbClr val="249431"/>
                </a:solidFill>
                <a:uFillTx/>
                <a:latin typeface="Calibri"/>
              </a:rPr>
              <a:t>– </a:t>
            </a:r>
            <a:r>
              <a:rPr lang="cs-CZ" sz="2400" b="1" i="0" u="none" strike="noStrike" kern="1200" cap="none" spc="0" baseline="0" dirty="0" smtClean="0">
                <a:solidFill>
                  <a:srgbClr val="249431"/>
                </a:solidFill>
                <a:uFillTx/>
                <a:latin typeface="Calibri"/>
              </a:rPr>
              <a:t>1.10.23 </a:t>
            </a:r>
            <a:endParaRPr lang="cs-CZ" sz="2400" b="1" i="0" u="none" strike="noStrike" kern="1200" cap="none" spc="0" baseline="0" dirty="0">
              <a:solidFill>
                <a:srgbClr val="249431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0"/>
    </mc:Choice>
    <mc:Fallback xmlns="">
      <p:transition spd="slow" advTm="227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318785"/>
              </p:ext>
            </p:extLst>
          </p:nvPr>
        </p:nvGraphicFramePr>
        <p:xfrm>
          <a:off x="1480127" y="1086299"/>
          <a:ext cx="9176789" cy="5331128"/>
        </p:xfrm>
        <a:graphic>
          <a:graphicData uri="http://schemas.openxmlformats.org/drawingml/2006/table">
            <a:tbl>
              <a:tblPr firstRow="1" firstCol="1" bandRow="1"/>
              <a:tblGrid>
                <a:gridCol w="971540"/>
                <a:gridCol w="937450"/>
                <a:gridCol w="920406"/>
                <a:gridCol w="1073807"/>
                <a:gridCol w="1103635"/>
                <a:gridCol w="903362"/>
                <a:gridCol w="1073807"/>
                <a:gridCol w="1105339"/>
                <a:gridCol w="1087443"/>
              </a:tblGrid>
              <a:tr h="535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Rok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Přírůstek čist. maj.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Čistý majetek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Finanční prostředky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Pohledávky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Závazky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Účelové prostředky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Podílové listy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Inventář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-6 453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243 144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149 179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100 718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173 133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141 533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73 749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67 296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113 847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75 436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14 974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107 013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172 351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141 533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-1 232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66 064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180 961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33 212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24 311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123 798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186 159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141 533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41 333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107 397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228 612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46 756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10 250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157 721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184 986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141 932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12 052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119 449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257 192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155 208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140 790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152 161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191 023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145 246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74 905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194 354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424 904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71 311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151 578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150 283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190 485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156 852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127 543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321 897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441 854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30 573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9 935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140 595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190 009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160 230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10 540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332 437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464 214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13 220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7 120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137 877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187 137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193 706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4 010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336 447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462 714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1 848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2 153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125 962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178 388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218 441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-1 400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335 047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477 456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7 559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134 850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180 098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208 567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15 761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350 808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493 652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29 298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38 030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134 112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176 481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208 567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2021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4 031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354 839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482 778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30 625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23 496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135 068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168 489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209 894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8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2022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-6 814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348 025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473 230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67 547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59 680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133 072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123 058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209 894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870161" y="318254"/>
            <a:ext cx="4746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Porovnání výsledku hospodaření ČES 2010-2022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3"/>
    </mc:Choice>
    <mc:Fallback xmlns="">
      <p:transition spd="slow" advTm="650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27313" y="1779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845445"/>
              </p:ext>
            </p:extLst>
          </p:nvPr>
        </p:nvGraphicFramePr>
        <p:xfrm>
          <a:off x="1463040" y="1308175"/>
          <a:ext cx="9110748" cy="5162197"/>
        </p:xfrm>
        <a:graphic>
          <a:graphicData uri="http://schemas.openxmlformats.org/drawingml/2006/table">
            <a:tbl>
              <a:tblPr firstRow="1" firstCol="1" bandRow="1"/>
              <a:tblGrid>
                <a:gridCol w="1027126"/>
                <a:gridCol w="1160521"/>
                <a:gridCol w="1347271"/>
                <a:gridCol w="1280573"/>
                <a:gridCol w="1640735"/>
                <a:gridCol w="1827486"/>
                <a:gridCol w="827036"/>
              </a:tblGrid>
              <a:tr h="398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Rok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Členů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Noví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Zemřeli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Rezignovali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Nezaplatili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?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31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575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559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38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2014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542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2015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531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2016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522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2017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497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478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2019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463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2020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447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2021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418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2022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405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2023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400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cs-CZ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cs-CZ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48" marR="355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5548" marR="3554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27313" y="1779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654030" y="684014"/>
            <a:ext cx="3686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Stav členské základny ČES 2011-2023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61"/>
    </mc:Choice>
    <mc:Fallback xmlns="">
      <p:transition spd="slow" advTm="1046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27313" y="1779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174716" y="693953"/>
            <a:ext cx="18682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400" b="1" dirty="0" smtClean="0"/>
              <a:t>PARKOVNÉ</a:t>
            </a:r>
            <a:endParaRPr lang="cs-CZ" sz="2400" b="1" dirty="0"/>
          </a:p>
          <a:p>
            <a:pPr algn="ctr"/>
            <a:r>
              <a:rPr lang="cs-CZ" sz="2400" b="1" dirty="0" smtClean="0"/>
              <a:t>120 Kč / auto</a:t>
            </a:r>
            <a:endParaRPr lang="cs-CZ" sz="2400" dirty="0"/>
          </a:p>
        </p:txBody>
      </p:sp>
      <p:sp>
        <p:nvSpPr>
          <p:cNvPr id="2" name="AutoShape 2" descr="Ilustración de aparcamiento de coche Stock vektory, Royalty Free  Ilustración de aparcamiento de coche Ilustrace - Page 104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4" descr="Ilustración de aparcamiento de coche Stock vektory, Royalty Free  Ilustración de aparcamiento de coche Ilustrace - Page 104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6" descr="Ikon flat parkir Stock vektory, Royalty Free Ikon flat parkir Ilustrace -  Page 42 |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8" descr="Ikon flat parkir Stock vektory, Royalty Free Ikon flat parkir Ilustrace -  Page 42 | Depositphoto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82" name="Picture 10" descr="Auto :: Malování písk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400" y="1814628"/>
            <a:ext cx="6411479" cy="4659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71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61"/>
    </mc:Choice>
    <mc:Fallback xmlns="">
      <p:transition spd="slow" advTm="1046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27313" y="1779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76830" y="2572629"/>
            <a:ext cx="11497315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200" b="1" dirty="0" smtClean="0"/>
              <a:t>ŜLOSILON</a:t>
            </a:r>
            <a:r>
              <a:rPr lang="cs-CZ" sz="3200" dirty="0" smtClean="0"/>
              <a:t> de </a:t>
            </a:r>
            <a:r>
              <a:rPr lang="cs-CZ" sz="3200" dirty="0" err="1" smtClean="0"/>
              <a:t>ĉambro</a:t>
            </a:r>
            <a:r>
              <a:rPr lang="cs-CZ" sz="3200" dirty="0" smtClean="0"/>
              <a:t> / </a:t>
            </a:r>
            <a:r>
              <a:rPr lang="cs-CZ" sz="3200" dirty="0" err="1" smtClean="0"/>
              <a:t>kabano</a:t>
            </a:r>
            <a:r>
              <a:rPr lang="cs-CZ" sz="3200" dirty="0" smtClean="0"/>
              <a:t> </a:t>
            </a:r>
            <a:r>
              <a:rPr lang="cs-CZ" sz="3200" dirty="0" err="1" smtClean="0"/>
              <a:t>redoni</a:t>
            </a:r>
            <a:r>
              <a:rPr lang="cs-CZ" sz="3200" dirty="0" smtClean="0"/>
              <a:t> al Andrea </a:t>
            </a:r>
            <a:r>
              <a:rPr lang="cs-CZ" sz="3200" dirty="0" err="1" smtClean="0"/>
              <a:t>ĝis</a:t>
            </a:r>
            <a:r>
              <a:rPr lang="cs-CZ" sz="3200" dirty="0" smtClean="0"/>
              <a:t> </a:t>
            </a:r>
            <a:r>
              <a:rPr lang="cs-CZ" sz="3200" b="1" dirty="0" smtClean="0"/>
              <a:t>10a horo</a:t>
            </a:r>
            <a:r>
              <a:rPr lang="cs-CZ" sz="3200" dirty="0" smtClean="0"/>
              <a:t>!!</a:t>
            </a:r>
          </a:p>
          <a:p>
            <a:pPr algn="ctr"/>
            <a:endParaRPr lang="cs-CZ" sz="3200" dirty="0"/>
          </a:p>
          <a:p>
            <a:pPr algn="ctr"/>
            <a:r>
              <a:rPr lang="cs-CZ" sz="3200" dirty="0" smtClean="0"/>
              <a:t>Ni </a:t>
            </a:r>
            <a:r>
              <a:rPr lang="cs-CZ" sz="3200" dirty="0" err="1" smtClean="0"/>
              <a:t>petas</a:t>
            </a:r>
            <a:r>
              <a:rPr lang="cs-CZ" sz="3200" dirty="0" smtClean="0"/>
              <a:t> </a:t>
            </a:r>
            <a:r>
              <a:rPr lang="cs-CZ" sz="3200" b="1" dirty="0" err="1" smtClean="0"/>
              <a:t>redoni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nomingojn</a:t>
            </a:r>
            <a:r>
              <a:rPr lang="cs-CZ" sz="3200" dirty="0" smtClean="0"/>
              <a:t> (en </a:t>
            </a:r>
            <a:r>
              <a:rPr lang="cs-CZ" sz="3200" dirty="0" err="1" smtClean="0"/>
              <a:t>skatolon</a:t>
            </a:r>
            <a:r>
              <a:rPr lang="cs-CZ" sz="3200" dirty="0" smtClean="0"/>
              <a:t> </a:t>
            </a:r>
            <a:r>
              <a:rPr lang="cs-CZ" sz="3200" dirty="0" err="1" smtClean="0"/>
              <a:t>sur</a:t>
            </a:r>
            <a:r>
              <a:rPr lang="cs-CZ" sz="3200" dirty="0" smtClean="0"/>
              <a:t> la tablo).</a:t>
            </a:r>
          </a:p>
          <a:p>
            <a:pPr algn="ctr"/>
            <a:endParaRPr lang="cs-CZ" sz="3200" dirty="0"/>
          </a:p>
          <a:p>
            <a:pPr algn="ctr"/>
            <a:r>
              <a:rPr lang="cs-CZ" sz="3200" dirty="0" err="1" smtClean="0"/>
              <a:t>Ĉu</a:t>
            </a:r>
            <a:r>
              <a:rPr lang="cs-CZ" sz="3200" dirty="0" smtClean="0"/>
              <a:t> </a:t>
            </a:r>
            <a:r>
              <a:rPr lang="cs-CZ" sz="3200" dirty="0" err="1" smtClean="0"/>
              <a:t>vi</a:t>
            </a:r>
            <a:r>
              <a:rPr lang="cs-CZ" sz="3200" dirty="0" smtClean="0"/>
              <a:t> jam </a:t>
            </a:r>
            <a:r>
              <a:rPr lang="cs-CZ" sz="3200" dirty="0" err="1" smtClean="0"/>
              <a:t>skribis</a:t>
            </a:r>
            <a:r>
              <a:rPr lang="cs-CZ" sz="3200" dirty="0" smtClean="0"/>
              <a:t> kaj </a:t>
            </a:r>
            <a:r>
              <a:rPr lang="cs-CZ" sz="3200" dirty="0" err="1" smtClean="0"/>
              <a:t>fordonis</a:t>
            </a:r>
            <a:r>
              <a:rPr lang="cs-CZ" sz="3200" dirty="0" smtClean="0"/>
              <a:t> </a:t>
            </a:r>
            <a:r>
              <a:rPr lang="cs-CZ" sz="3200" b="1" dirty="0" err="1" smtClean="0"/>
              <a:t>Enketilon</a:t>
            </a:r>
            <a:r>
              <a:rPr lang="cs-CZ" sz="3200" dirty="0" smtClean="0"/>
              <a:t> </a:t>
            </a:r>
            <a:r>
              <a:rPr lang="cs-CZ" sz="3200" dirty="0" err="1" smtClean="0"/>
              <a:t>kiel</a:t>
            </a:r>
            <a:r>
              <a:rPr lang="cs-CZ" sz="3200" dirty="0" smtClean="0"/>
              <a:t> </a:t>
            </a:r>
            <a:r>
              <a:rPr lang="cs-CZ" sz="3200" dirty="0" err="1" smtClean="0"/>
              <a:t>pli</a:t>
            </a:r>
            <a:r>
              <a:rPr lang="cs-CZ" sz="3200" dirty="0" smtClean="0"/>
              <a:t> </a:t>
            </a:r>
            <a:r>
              <a:rPr lang="cs-CZ" sz="3200" dirty="0" err="1" smtClean="0"/>
              <a:t>bonigi</a:t>
            </a:r>
            <a:r>
              <a:rPr lang="cs-CZ" sz="3200" dirty="0" smtClean="0"/>
              <a:t> </a:t>
            </a:r>
            <a:r>
              <a:rPr lang="cs-CZ" sz="3200" dirty="0" err="1" smtClean="0"/>
              <a:t>niajn</a:t>
            </a:r>
            <a:r>
              <a:rPr lang="cs-CZ" sz="3200" dirty="0" smtClean="0"/>
              <a:t> </a:t>
            </a:r>
            <a:r>
              <a:rPr lang="cs-CZ" sz="3200" dirty="0" err="1" smtClean="0"/>
              <a:t>aranĝojn</a:t>
            </a:r>
            <a:r>
              <a:rPr lang="cs-CZ" sz="3200" dirty="0" smtClean="0"/>
              <a:t>?</a:t>
            </a:r>
            <a:endParaRPr lang="cs-CZ" sz="3200" dirty="0"/>
          </a:p>
        </p:txBody>
      </p:sp>
      <p:sp>
        <p:nvSpPr>
          <p:cNvPr id="2" name="AutoShape 2" descr="Ilustración de aparcamiento de coche Stock vektory, Royalty Free  Ilustración de aparcamiento de coche Ilustrace - Page 104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" name="AutoShape 4" descr="Ilustración de aparcamiento de coche Stock vektory, Royalty Free  Ilustración de aparcamiento de coche Ilustrace - Page 104 |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6" descr="Ikon flat parkir Stock vektory, Royalty Free Ikon flat parkir Ilustrace -  Page 42 |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8" descr="Ikon flat parkir Stock vektory, Royalty Free Ikon flat parkir Ilustrace -  Page 42 | Depositphoto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58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61"/>
    </mc:Choice>
    <mc:Fallback xmlns="">
      <p:transition spd="slow" advTm="1046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419</Words>
  <Application>Microsoft Office PowerPoint</Application>
  <PresentationFormat>Vlastní</PresentationFormat>
  <Paragraphs>241</Paragraphs>
  <Slides>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Tomeček</dc:creator>
  <cp:lastModifiedBy>Tomeček Jiří</cp:lastModifiedBy>
  <cp:revision>11</cp:revision>
  <dcterms:created xsi:type="dcterms:W3CDTF">2022-09-17T07:01:20Z</dcterms:created>
  <dcterms:modified xsi:type="dcterms:W3CDTF">2023-10-01T08:45:40Z</dcterms:modified>
</cp:coreProperties>
</file>